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</p:sldIdLst>
  <p:sldSz cx="21383625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6" userDrawn="1">
          <p15:clr>
            <a:srgbClr val="A4A3A4"/>
          </p15:clr>
        </p15:guide>
        <p15:guide id="2" pos="67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FF"/>
    <a:srgbClr val="14CA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48" autoAdjust="0"/>
    <p:restoredTop sz="94660"/>
  </p:normalViewPr>
  <p:slideViewPr>
    <p:cSldViewPr snapToGrid="0">
      <p:cViewPr varScale="1">
        <p:scale>
          <a:sx n="18" d="100"/>
          <a:sy n="18" d="100"/>
        </p:scale>
        <p:origin x="2371" y="230"/>
      </p:cViewPr>
      <p:guideLst>
        <p:guide orient="horz" pos="9536"/>
        <p:guide pos="67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pl-PL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423431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03201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/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75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75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80786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2055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88643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035106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810339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47232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pl-PL"/>
              <a:t>Kliknij ikonę, aby dodać obraz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92803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7303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6971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20D805-68E8-414C-A47B-2594D42E97D5}" type="datetimeFigureOut">
              <a:rPr lang="pl-PL" smtClean="0"/>
              <a:t>05.08.2026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BF404-FB3F-4140-ACF6-EE3E7FE3B07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200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2138324" rtl="0" eaLnBrk="1" latinLnBrk="0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0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0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2E7DF6AB-8327-4FBB-9464-6843481889D2}"/>
              </a:ext>
            </a:extLst>
          </p:cNvPr>
          <p:cNvSpPr/>
          <p:nvPr/>
        </p:nvSpPr>
        <p:spPr>
          <a:xfrm>
            <a:off x="1436914" y="7868093"/>
            <a:ext cx="18614572" cy="20870193"/>
          </a:xfrm>
          <a:prstGeom prst="rect">
            <a:avLst/>
          </a:prstGeom>
          <a:pattFill prst="pct5">
            <a:fgClr>
              <a:schemeClr val="tx1"/>
            </a:fgClr>
            <a:bgClr>
              <a:schemeClr val="bg1"/>
            </a:bgClr>
          </a:patt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DBED45E-E661-481E-AB81-5B573E860F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5370" y="4233620"/>
            <a:ext cx="20104542" cy="1188642"/>
          </a:xfrm>
        </p:spPr>
        <p:txBody>
          <a:bodyPr>
            <a:noAutofit/>
          </a:bodyPr>
          <a:lstStyle/>
          <a:p>
            <a:r>
              <a:rPr lang="pl-PL" sz="5400" b="1" dirty="0">
                <a:latin typeface="Arial" panose="020B0604020202020204" pitchFamily="34" charset="0"/>
                <a:cs typeface="Arial" panose="020B0604020202020204" pitchFamily="34" charset="0"/>
              </a:rPr>
              <a:t>Kolektory aktywne w domach mieszkalnych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CA65DA44-812B-4BFB-B991-30785EF837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745623" y="9535934"/>
            <a:ext cx="14738321" cy="1044987"/>
          </a:xfrm>
        </p:spPr>
        <p:txBody>
          <a:bodyPr>
            <a:normAutofit/>
          </a:bodyPr>
          <a:lstStyle/>
          <a:p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Miejsce na merytoryczną zawartość posteru</a:t>
            </a:r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4AAD0320-9994-41C3-A909-48A389CF45BA}"/>
              </a:ext>
            </a:extLst>
          </p:cNvPr>
          <p:cNvSpPr/>
          <p:nvPr/>
        </p:nvSpPr>
        <p:spPr>
          <a:xfrm>
            <a:off x="3767267" y="21274326"/>
            <a:ext cx="13900246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Wymiar posteru: arkusz formatu A1</a:t>
            </a:r>
          </a:p>
          <a:p>
            <a:pPr algn="ctr"/>
            <a:endParaRPr lang="pl-PL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szerokość: 594 mm</a:t>
            </a:r>
          </a:p>
          <a:p>
            <a:pPr algn="ctr"/>
            <a:r>
              <a:rPr lang="pl-PL" sz="6600" dirty="0">
                <a:latin typeface="Arial" panose="020B0604020202020204" pitchFamily="34" charset="0"/>
                <a:cs typeface="Arial" panose="020B0604020202020204" pitchFamily="34" charset="0"/>
              </a:rPr>
              <a:t>wysokość: 841 mm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4129F28-0CDD-4C3B-AC0D-C57BDDD31A7E}"/>
              </a:ext>
            </a:extLst>
          </p:cNvPr>
          <p:cNvSpPr/>
          <p:nvPr/>
        </p:nvSpPr>
        <p:spPr>
          <a:xfrm>
            <a:off x="5226958" y="437672"/>
            <a:ext cx="10690225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sz="6000" b="1">
                <a:solidFill>
                  <a:srgbClr val="000000"/>
                </a:solidFill>
                <a:latin typeface="Arial" panose="020B0604020202020204" pitchFamily="34" charset="0"/>
              </a:rPr>
              <a:t>X </a:t>
            </a:r>
            <a:r>
              <a:rPr lang="pl-PL" sz="6000" b="1" dirty="0">
                <a:solidFill>
                  <a:srgbClr val="000000"/>
                </a:solidFill>
                <a:latin typeface="Arial" panose="020B0604020202020204" pitchFamily="34" charset="0"/>
              </a:rPr>
              <a:t>Konferencja</a:t>
            </a:r>
            <a:endParaRPr lang="pl-PL" sz="6000" dirty="0">
              <a:solidFill>
                <a:srgbClr val="404040"/>
              </a:solidFill>
              <a:latin typeface="&amp;quot"/>
            </a:endParaRPr>
          </a:p>
          <a:p>
            <a:pPr algn="ctr"/>
            <a:r>
              <a:rPr lang="pl-PL" sz="6000" b="1" dirty="0">
                <a:solidFill>
                  <a:srgbClr val="14CA25"/>
                </a:solidFill>
                <a:latin typeface="arial" panose="020B0604020202020204" pitchFamily="34" charset="0"/>
              </a:rPr>
              <a:t>SOLINA 2027</a:t>
            </a:r>
            <a:endParaRPr lang="pl-PL" sz="6000" b="0" i="0" u="none" strike="noStrike" dirty="0">
              <a:solidFill>
                <a:srgbClr val="14CA25"/>
              </a:solidFill>
              <a:effectLst/>
              <a:latin typeface="&amp;quot"/>
            </a:endParaRPr>
          </a:p>
        </p:txBody>
      </p:sp>
      <p:cxnSp>
        <p:nvCxnSpPr>
          <p:cNvPr id="14" name="Łącznik prosty 13">
            <a:extLst>
              <a:ext uri="{FF2B5EF4-FFF2-40B4-BE49-F238E27FC236}">
                <a16:creationId xmlns:a16="http://schemas.microsoft.com/office/drawing/2014/main" id="{FDAE638E-E6D4-4CEE-B876-5CBF21963970}"/>
              </a:ext>
            </a:extLst>
          </p:cNvPr>
          <p:cNvCxnSpPr/>
          <p:nvPr/>
        </p:nvCxnSpPr>
        <p:spPr>
          <a:xfrm>
            <a:off x="617770" y="4384625"/>
            <a:ext cx="20104543" cy="0"/>
          </a:xfrm>
          <a:prstGeom prst="line">
            <a:avLst/>
          </a:prstGeom>
          <a:ln cmpd="sng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B6F369B9-C745-4203-AE45-2B36FB52D9F2}"/>
              </a:ext>
            </a:extLst>
          </p:cNvPr>
          <p:cNvSpPr txBox="1"/>
          <p:nvPr/>
        </p:nvSpPr>
        <p:spPr>
          <a:xfrm>
            <a:off x="813712" y="5470963"/>
            <a:ext cx="2010454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Dr inż. Aleksander Starakiewicz</a:t>
            </a:r>
            <a:endParaRPr lang="pl-PL" sz="11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Politechnika Rzeszowska, Katedra Budownictwa Ogólnego</a:t>
            </a: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ul. Poznańska 2, 35-084 Rzeszów</a:t>
            </a:r>
          </a:p>
          <a:p>
            <a:pPr algn="ctr"/>
            <a:r>
              <a:rPr lang="pl-PL" sz="3200" dirty="0">
                <a:latin typeface="Arial" panose="020B0604020202020204" pitchFamily="34" charset="0"/>
                <a:cs typeface="Arial" panose="020B0604020202020204" pitchFamily="34" charset="0"/>
              </a:rPr>
              <a:t>e-mail: olekstar@prz.edu.pl     tel: 17 865 1428</a:t>
            </a:r>
            <a:endParaRPr lang="pl-PL" sz="4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Podtytuł 2">
            <a:extLst>
              <a:ext uri="{FF2B5EF4-FFF2-40B4-BE49-F238E27FC236}">
                <a16:creationId xmlns:a16="http://schemas.microsoft.com/office/drawing/2014/main" id="{381F5087-A8EE-4BAE-97D3-513693EDF5E2}"/>
              </a:ext>
            </a:extLst>
          </p:cNvPr>
          <p:cNvSpPr txBox="1">
            <a:spLocks/>
          </p:cNvSpPr>
          <p:nvPr/>
        </p:nvSpPr>
        <p:spPr>
          <a:xfrm>
            <a:off x="1436914" y="29119314"/>
            <a:ext cx="18614571" cy="7440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3600" dirty="0">
                <a:latin typeface="Arial" panose="020B0604020202020204" pitchFamily="34" charset="0"/>
                <a:cs typeface="Arial" panose="020B0604020202020204" pitchFamily="34" charset="0"/>
              </a:rPr>
              <a:t>Politechnika Rzeszowska                                                  01 - 04 czerwca 2027 roku</a:t>
            </a:r>
          </a:p>
          <a:p>
            <a:endParaRPr lang="pl-PL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FF0C88EE-7694-470B-915C-CC7B52870975}"/>
              </a:ext>
            </a:extLst>
          </p:cNvPr>
          <p:cNvSpPr/>
          <p:nvPr/>
        </p:nvSpPr>
        <p:spPr>
          <a:xfrm>
            <a:off x="617770" y="2397273"/>
            <a:ext cx="20300485" cy="1846659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ctr"/>
            <a:endParaRPr lang="pl-PL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sz="2800" dirty="0">
                <a:latin typeface="Arial" panose="020B0604020202020204" pitchFamily="34" charset="0"/>
                <a:cs typeface="Arial" panose="020B0604020202020204" pitchFamily="34" charset="0"/>
              </a:rPr>
              <a:t>R O Z W Ó J     Z R Ó W N O W A Ż O N Y</a:t>
            </a:r>
          </a:p>
          <a:p>
            <a:pPr algn="ctr"/>
            <a:r>
              <a:rPr lang="pl-PL" sz="2600" dirty="0">
                <a:latin typeface="Arial" panose="020B0604020202020204" pitchFamily="34" charset="0"/>
                <a:cs typeface="Arial" panose="020B0604020202020204" pitchFamily="34" charset="0"/>
              </a:rPr>
              <a:t>Architektura - Budownictwo - Inżynieria Środowiska - Geodezja - Energetyka - Transport </a:t>
            </a:r>
          </a:p>
          <a:p>
            <a:pPr algn="ctr"/>
            <a:r>
              <a:rPr lang="pl-PL" sz="2600" dirty="0">
                <a:latin typeface="Arial" panose="020B0604020202020204" pitchFamily="34" charset="0"/>
                <a:cs typeface="Arial" panose="020B0604020202020204" pitchFamily="34" charset="0"/>
              </a:rPr>
              <a:t>Innowacyjne technologie energoefektywne – odnawialne źródła energii, racjonalne zużycie energii </a:t>
            </a:r>
          </a:p>
          <a:p>
            <a:pPr algn="ctr"/>
            <a:r>
              <a:rPr lang="pl-PL" sz="2600" dirty="0">
                <a:latin typeface="Arial" panose="020B0604020202020204" pitchFamily="34" charset="0"/>
                <a:cs typeface="Arial" panose="020B0604020202020204" pitchFamily="34" charset="0"/>
              </a:rPr>
              <a:t>Energia niskoemisyjna przyjazna dla środowiska</a:t>
            </a:r>
          </a:p>
        </p:txBody>
      </p:sp>
      <p:sp>
        <p:nvSpPr>
          <p:cNvPr id="13" name="Podtytuł 2">
            <a:extLst>
              <a:ext uri="{FF2B5EF4-FFF2-40B4-BE49-F238E27FC236}">
                <a16:creationId xmlns:a16="http://schemas.microsoft.com/office/drawing/2014/main" id="{D14A9177-D325-40C2-AC73-21720A666EB6}"/>
              </a:ext>
            </a:extLst>
          </p:cNvPr>
          <p:cNvSpPr txBox="1">
            <a:spLocks/>
          </p:cNvSpPr>
          <p:nvPr/>
        </p:nvSpPr>
        <p:spPr>
          <a:xfrm>
            <a:off x="1273634" y="15435983"/>
            <a:ext cx="18860853" cy="223138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2138324" rtl="0" eaLnBrk="1" latinLnBrk="0" hangingPunct="1">
              <a:lnSpc>
                <a:spcPct val="90000"/>
              </a:lnSpc>
              <a:spcBef>
                <a:spcPts val="2339"/>
              </a:spcBef>
              <a:buFont typeface="Arial" panose="020B0604020202020204" pitchFamily="34" charset="0"/>
              <a:buNone/>
              <a:defRPr sz="561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67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138324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420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7487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276649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345811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6414973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7484135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8553298" indent="0" algn="ctr" defTabSz="2138324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Zaproponowany układ posteru może być modyfikowany przez Autorów</a:t>
            </a:r>
          </a:p>
          <a:p>
            <a:endParaRPr lang="pl-PL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l-PL" sz="4400" dirty="0">
                <a:latin typeface="Arial" panose="020B0604020202020204" pitchFamily="34" charset="0"/>
                <a:cs typeface="Arial" panose="020B0604020202020204" pitchFamily="34" charset="0"/>
              </a:rPr>
              <a:t>prosimy jedynie o zachowanie wymiarów ogólnych arkusza</a:t>
            </a:r>
          </a:p>
          <a:p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pl-PL" sz="4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6880" y="757728"/>
            <a:ext cx="5001072" cy="16766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3119" y="794706"/>
            <a:ext cx="4033839" cy="17492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77672718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Motyw pakietu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yw pakietu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yw pakietu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3539</TotalTime>
  <Words>129</Words>
  <Application>Microsoft Office PowerPoint</Application>
  <PresentationFormat>Niestandardowy</PresentationFormat>
  <Paragraphs>21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7" baseType="lpstr">
      <vt:lpstr>&amp;quot</vt:lpstr>
      <vt:lpstr>arial</vt:lpstr>
      <vt:lpstr>arial</vt:lpstr>
      <vt:lpstr>Calibri</vt:lpstr>
      <vt:lpstr>Calibri Light</vt:lpstr>
      <vt:lpstr>Motyw pakietu Office</vt:lpstr>
      <vt:lpstr>Kolektory aktywne w domach mieszkalnych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Tytuł referatu</dc:title>
  <dc:creator>A</dc:creator>
  <cp:lastModifiedBy>BO1</cp:lastModifiedBy>
  <cp:revision>44</cp:revision>
  <dcterms:created xsi:type="dcterms:W3CDTF">2018-03-18T09:27:11Z</dcterms:created>
  <dcterms:modified xsi:type="dcterms:W3CDTF">2026-08-05T12:44:22Z</dcterms:modified>
</cp:coreProperties>
</file>